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86" r:id="rId4"/>
    <p:sldId id="390" r:id="rId5"/>
    <p:sldId id="389" r:id="rId6"/>
    <p:sldId id="392" r:id="rId7"/>
    <p:sldId id="396" r:id="rId8"/>
    <p:sldId id="401" r:id="rId9"/>
    <p:sldId id="402" r:id="rId10"/>
    <p:sldId id="403" r:id="rId11"/>
    <p:sldId id="404" r:id="rId12"/>
    <p:sldId id="405" r:id="rId13"/>
    <p:sldId id="406" r:id="rId14"/>
    <p:sldId id="407" r:id="rId15"/>
    <p:sldId id="408" r:id="rId16"/>
    <p:sldId id="40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0" autoAdjust="0"/>
    <p:restoredTop sz="94660"/>
  </p:normalViewPr>
  <p:slideViewPr>
    <p:cSldViewPr snapToGrid="0">
      <p:cViewPr varScale="1">
        <p:scale>
          <a:sx n="80" d="100"/>
          <a:sy n="80" d="100"/>
        </p:scale>
        <p:origin x="42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875"/>
          <a:stretch/>
        </p:blipFill>
        <p:spPr>
          <a:xfrm>
            <a:off x="0" y="0"/>
            <a:ext cx="8217568" cy="6448926"/>
          </a:xfrm>
          <a:prstGeom prst="rect">
            <a:avLst/>
          </a:prstGeom>
        </p:spPr>
      </p:pic>
      <p:pic>
        <p:nvPicPr>
          <p:cNvPr id="5" name="Afbeelding 4"/>
          <p:cNvPicPr>
            <a:picLocks noChangeAspect="1"/>
          </p:cNvPicPr>
          <p:nvPr/>
        </p:nvPicPr>
        <p:blipFill>
          <a:blip r:embed="rId2"/>
          <a:stretch>
            <a:fillRect/>
          </a:stretch>
        </p:blipFill>
        <p:spPr>
          <a:xfrm>
            <a:off x="0" y="0"/>
            <a:ext cx="8217568" cy="6851476"/>
          </a:xfrm>
          <a:prstGeom prst="rect">
            <a:avLst/>
          </a:prstGeom>
        </p:spPr>
      </p:pic>
    </p:spTree>
    <p:extLst>
      <p:ext uri="{BB962C8B-B14F-4D97-AF65-F5344CB8AC3E}">
        <p14:creationId xmlns:p14="http://schemas.microsoft.com/office/powerpoint/2010/main" val="2212123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3005"/>
          <a:stretch/>
        </p:blipFill>
        <p:spPr>
          <a:xfrm>
            <a:off x="0" y="0"/>
            <a:ext cx="10647947" cy="481263"/>
          </a:xfrm>
          <a:prstGeom prst="rect">
            <a:avLst/>
          </a:prstGeom>
        </p:spPr>
      </p:pic>
      <p:pic>
        <p:nvPicPr>
          <p:cNvPr id="5" name="Afbeelding 4"/>
          <p:cNvPicPr>
            <a:picLocks noChangeAspect="1"/>
          </p:cNvPicPr>
          <p:nvPr/>
        </p:nvPicPr>
        <p:blipFill rotWithShape="1">
          <a:blip r:embed="rId2"/>
          <a:srcRect b="85835"/>
          <a:stretch/>
        </p:blipFill>
        <p:spPr>
          <a:xfrm>
            <a:off x="0" y="0"/>
            <a:ext cx="10647947" cy="974558"/>
          </a:xfrm>
          <a:prstGeom prst="rect">
            <a:avLst/>
          </a:prstGeom>
        </p:spPr>
      </p:pic>
      <p:pic>
        <p:nvPicPr>
          <p:cNvPr id="6" name="Afbeelding 5"/>
          <p:cNvPicPr>
            <a:picLocks noChangeAspect="1"/>
          </p:cNvPicPr>
          <p:nvPr/>
        </p:nvPicPr>
        <p:blipFill rotWithShape="1">
          <a:blip r:embed="rId2"/>
          <a:srcRect b="62576"/>
          <a:stretch/>
        </p:blipFill>
        <p:spPr>
          <a:xfrm>
            <a:off x="0" y="0"/>
            <a:ext cx="10647947" cy="2574758"/>
          </a:xfrm>
          <a:prstGeom prst="rect">
            <a:avLst/>
          </a:prstGeom>
        </p:spPr>
      </p:pic>
      <p:pic>
        <p:nvPicPr>
          <p:cNvPr id="7" name="Afbeelding 6"/>
          <p:cNvPicPr>
            <a:picLocks noChangeAspect="1"/>
          </p:cNvPicPr>
          <p:nvPr/>
        </p:nvPicPr>
        <p:blipFill rotWithShape="1">
          <a:blip r:embed="rId2"/>
          <a:srcRect b="49809"/>
          <a:stretch/>
        </p:blipFill>
        <p:spPr>
          <a:xfrm>
            <a:off x="0" y="0"/>
            <a:ext cx="10647947" cy="3453063"/>
          </a:xfrm>
          <a:prstGeom prst="rect">
            <a:avLst/>
          </a:prstGeom>
        </p:spPr>
      </p:pic>
      <p:pic>
        <p:nvPicPr>
          <p:cNvPr id="8" name="Afbeelding 7"/>
          <p:cNvPicPr>
            <a:picLocks noChangeAspect="1"/>
          </p:cNvPicPr>
          <p:nvPr/>
        </p:nvPicPr>
        <p:blipFill rotWithShape="1">
          <a:blip r:embed="rId2"/>
          <a:srcRect b="27949"/>
          <a:stretch/>
        </p:blipFill>
        <p:spPr>
          <a:xfrm>
            <a:off x="0" y="0"/>
            <a:ext cx="10647947" cy="4957011"/>
          </a:xfrm>
          <a:prstGeom prst="rect">
            <a:avLst/>
          </a:prstGeom>
        </p:spPr>
      </p:pic>
      <p:pic>
        <p:nvPicPr>
          <p:cNvPr id="9" name="Afbeelding 8"/>
          <p:cNvPicPr>
            <a:picLocks noChangeAspect="1"/>
          </p:cNvPicPr>
          <p:nvPr/>
        </p:nvPicPr>
        <p:blipFill rotWithShape="1">
          <a:blip r:embed="rId2"/>
          <a:srcRect b="15358"/>
          <a:stretch/>
        </p:blipFill>
        <p:spPr>
          <a:xfrm>
            <a:off x="0" y="0"/>
            <a:ext cx="10647947" cy="5823284"/>
          </a:xfrm>
          <a:prstGeom prst="rect">
            <a:avLst/>
          </a:prstGeom>
        </p:spPr>
      </p:pic>
      <p:pic>
        <p:nvPicPr>
          <p:cNvPr id="10" name="Afbeelding 9"/>
          <p:cNvPicPr>
            <a:picLocks noChangeAspect="1"/>
          </p:cNvPicPr>
          <p:nvPr/>
        </p:nvPicPr>
        <p:blipFill rotWithShape="1">
          <a:blip r:embed="rId2"/>
          <a:srcRect b="4341"/>
          <a:stretch/>
        </p:blipFill>
        <p:spPr>
          <a:xfrm>
            <a:off x="0" y="0"/>
            <a:ext cx="10647947" cy="6581274"/>
          </a:xfrm>
          <a:prstGeom prst="rect">
            <a:avLst/>
          </a:prstGeom>
        </p:spPr>
      </p:pic>
    </p:spTree>
    <p:extLst>
      <p:ext uri="{BB962C8B-B14F-4D97-AF65-F5344CB8AC3E}">
        <p14:creationId xmlns:p14="http://schemas.microsoft.com/office/powerpoint/2010/main" val="6744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rmAutofit/>
          </a:bodyPr>
          <a:lstStyle/>
          <a:p>
            <a:r>
              <a:rPr lang="nl-NL" sz="2500" dirty="0" smtClean="0"/>
              <a:t>Er kan een negatief surplus ontstaan wanneer mensen gedwongen worden iets aan te bieden/ aan te schaffen.</a:t>
            </a:r>
          </a:p>
          <a:p>
            <a:r>
              <a:rPr lang="nl-NL" sz="2500" dirty="0" smtClean="0"/>
              <a:t>Wanneer de overheid ingrijpt kan het surplus kleiner worden.</a:t>
            </a:r>
          </a:p>
          <a:p>
            <a:r>
              <a:rPr lang="nl-NL" sz="2500" dirty="0" smtClean="0"/>
              <a:t>Gaan we in hoofdstuk 3 mee aan de slag.</a:t>
            </a:r>
            <a:endParaRPr lang="nl-NL" sz="2500" dirty="0"/>
          </a:p>
        </p:txBody>
      </p:sp>
    </p:spTree>
    <p:extLst>
      <p:ext uri="{BB962C8B-B14F-4D97-AF65-F5344CB8AC3E}">
        <p14:creationId xmlns:p14="http://schemas.microsoft.com/office/powerpoint/2010/main" val="304484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arbeidsmarkt</a:t>
            </a:r>
            <a:endParaRPr lang="nl-NL" dirty="0"/>
          </a:p>
        </p:txBody>
      </p:sp>
      <p:sp>
        <p:nvSpPr>
          <p:cNvPr id="3" name="Tijdelijke aanduiding voor inhoud 2"/>
          <p:cNvSpPr>
            <a:spLocks noGrp="1"/>
          </p:cNvSpPr>
          <p:nvPr>
            <p:ph idx="1"/>
          </p:nvPr>
        </p:nvSpPr>
        <p:spPr>
          <a:xfrm>
            <a:off x="677334" y="1371601"/>
            <a:ext cx="8596668" cy="4669762"/>
          </a:xfrm>
        </p:spPr>
        <p:txBody>
          <a:bodyPr>
            <a:noAutofit/>
          </a:bodyPr>
          <a:lstStyle/>
          <a:p>
            <a:r>
              <a:rPr lang="nl-NL" sz="2500" dirty="0" smtClean="0"/>
              <a:t>Ook op de arbeidsmarkt zijn er surplus</a:t>
            </a:r>
          </a:p>
          <a:p>
            <a:r>
              <a:rPr lang="nl-NL" sz="2500" dirty="0" err="1" smtClean="0"/>
              <a:t>Qa</a:t>
            </a:r>
            <a:r>
              <a:rPr lang="nl-NL" sz="2500" dirty="0" smtClean="0"/>
              <a:t> = Wie bieden zich aan op de arbeidsmarkt </a:t>
            </a:r>
          </a:p>
          <a:p>
            <a:r>
              <a:rPr lang="nl-NL" sz="2500" dirty="0" smtClean="0"/>
              <a:t>Werknemers</a:t>
            </a:r>
          </a:p>
          <a:p>
            <a:r>
              <a:rPr lang="nl-NL" sz="2500" dirty="0" err="1" smtClean="0"/>
              <a:t>Qv</a:t>
            </a:r>
            <a:r>
              <a:rPr lang="nl-NL" sz="2500" dirty="0" smtClean="0"/>
              <a:t> = wie vragen arbeid op de arbeidsmarkt.</a:t>
            </a:r>
          </a:p>
          <a:p>
            <a:r>
              <a:rPr lang="nl-NL" sz="2500" dirty="0" smtClean="0"/>
              <a:t>Werkgevers.</a:t>
            </a:r>
          </a:p>
          <a:p>
            <a:r>
              <a:rPr lang="nl-NL" sz="2500" dirty="0" err="1" smtClean="0"/>
              <a:t>Qa</a:t>
            </a:r>
            <a:r>
              <a:rPr lang="nl-NL" sz="2500" dirty="0" smtClean="0"/>
              <a:t> = producten = werknemers = producentensurplus = werknemer surplus.</a:t>
            </a:r>
          </a:p>
          <a:p>
            <a:r>
              <a:rPr lang="nl-NL" sz="2500" dirty="0" err="1" smtClean="0"/>
              <a:t>Qv</a:t>
            </a:r>
            <a:r>
              <a:rPr lang="nl-NL" sz="2500" dirty="0" smtClean="0"/>
              <a:t> = consumenten = werkgevers = consumentensurplus = werkgever surplus.</a:t>
            </a:r>
          </a:p>
          <a:p>
            <a:endParaRPr lang="nl-NL" sz="2500" dirty="0" smtClean="0"/>
          </a:p>
          <a:p>
            <a:endParaRPr lang="nl-NL" sz="2500" dirty="0"/>
          </a:p>
        </p:txBody>
      </p:sp>
    </p:spTree>
    <p:extLst>
      <p:ext uri="{BB962C8B-B14F-4D97-AF65-F5344CB8AC3E}">
        <p14:creationId xmlns:p14="http://schemas.microsoft.com/office/powerpoint/2010/main" val="159722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a:t>
            </a:r>
            <a:r>
              <a:rPr lang="nl-NL" dirty="0" smtClean="0"/>
              <a:t>opgave 2.22 t/m 2.24</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a:t>
            </a:r>
            <a:r>
              <a:rPr lang="nl-NL" sz="2500" dirty="0" smtClean="0"/>
              <a:t>minuten de tijd.</a:t>
            </a:r>
          </a:p>
          <a:p>
            <a:r>
              <a:rPr lang="nl-NL" sz="2500" dirty="0" smtClean="0"/>
              <a:t>Eerste 4 minuten zelfstandig aan de slag.</a:t>
            </a:r>
          </a:p>
          <a:p>
            <a:r>
              <a:rPr lang="nl-NL" sz="2500" dirty="0" smtClean="0"/>
              <a:t>Lees de bijbehorende stukken theorie</a:t>
            </a:r>
          </a:p>
          <a:p>
            <a:r>
              <a:rPr lang="nl-NL" sz="2500" dirty="0" smtClean="0"/>
              <a:t>Eerder klaar? </a:t>
            </a:r>
            <a:r>
              <a:rPr lang="nl-NL" sz="2500" dirty="0" smtClean="0"/>
              <a:t>Verder met gesloten vragen zelftest.</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256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256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08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8" y="192562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7210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4389"/>
          <a:stretch/>
        </p:blipFill>
        <p:spPr>
          <a:xfrm>
            <a:off x="0" y="0"/>
            <a:ext cx="9168063" cy="385011"/>
          </a:xfrm>
          <a:prstGeom prst="rect">
            <a:avLst/>
          </a:prstGeom>
        </p:spPr>
      </p:pic>
      <p:pic>
        <p:nvPicPr>
          <p:cNvPr id="5" name="Afbeelding 4"/>
          <p:cNvPicPr>
            <a:picLocks noChangeAspect="1"/>
          </p:cNvPicPr>
          <p:nvPr/>
        </p:nvPicPr>
        <p:blipFill rotWithShape="1">
          <a:blip r:embed="rId2"/>
          <a:srcRect b="21804"/>
          <a:stretch/>
        </p:blipFill>
        <p:spPr>
          <a:xfrm>
            <a:off x="0" y="1"/>
            <a:ext cx="9168063" cy="5366084"/>
          </a:xfrm>
          <a:prstGeom prst="rect">
            <a:avLst/>
          </a:prstGeom>
        </p:spPr>
      </p:pic>
      <p:pic>
        <p:nvPicPr>
          <p:cNvPr id="6" name="Afbeelding 5"/>
          <p:cNvPicPr>
            <a:picLocks noChangeAspect="1"/>
          </p:cNvPicPr>
          <p:nvPr/>
        </p:nvPicPr>
        <p:blipFill rotWithShape="1">
          <a:blip r:embed="rId2"/>
          <a:srcRect b="14966"/>
          <a:stretch/>
        </p:blipFill>
        <p:spPr>
          <a:xfrm>
            <a:off x="0" y="1"/>
            <a:ext cx="9168063" cy="5835316"/>
          </a:xfrm>
          <a:prstGeom prst="rect">
            <a:avLst/>
          </a:prstGeom>
        </p:spPr>
      </p:pic>
      <p:pic>
        <p:nvPicPr>
          <p:cNvPr id="7" name="Afbeelding 6"/>
          <p:cNvPicPr>
            <a:picLocks noChangeAspect="1"/>
          </p:cNvPicPr>
          <p:nvPr/>
        </p:nvPicPr>
        <p:blipFill rotWithShape="1">
          <a:blip r:embed="rId2"/>
          <a:srcRect b="6374"/>
          <a:stretch/>
        </p:blipFill>
        <p:spPr>
          <a:xfrm>
            <a:off x="0" y="0"/>
            <a:ext cx="9168063" cy="6424863"/>
          </a:xfrm>
          <a:prstGeom prst="rect">
            <a:avLst/>
          </a:prstGeom>
        </p:spPr>
      </p:pic>
      <p:pic>
        <p:nvPicPr>
          <p:cNvPr id="8" name="Afbeelding 7"/>
          <p:cNvPicPr>
            <a:picLocks noChangeAspect="1"/>
          </p:cNvPicPr>
          <p:nvPr/>
        </p:nvPicPr>
        <p:blipFill>
          <a:blip r:embed="rId2"/>
          <a:stretch>
            <a:fillRect/>
          </a:stretch>
        </p:blipFill>
        <p:spPr>
          <a:xfrm>
            <a:off x="0" y="0"/>
            <a:ext cx="9168063" cy="6862323"/>
          </a:xfrm>
          <a:prstGeom prst="rect">
            <a:avLst/>
          </a:prstGeom>
        </p:spPr>
      </p:pic>
    </p:spTree>
    <p:extLst>
      <p:ext uri="{BB962C8B-B14F-4D97-AF65-F5344CB8AC3E}">
        <p14:creationId xmlns:p14="http://schemas.microsoft.com/office/powerpoint/2010/main" val="295584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3938"/>
          <a:stretch/>
        </p:blipFill>
        <p:spPr>
          <a:xfrm>
            <a:off x="0" y="0"/>
            <a:ext cx="12192000" cy="1263316"/>
          </a:xfrm>
          <a:prstGeom prst="rect">
            <a:avLst/>
          </a:prstGeom>
        </p:spPr>
      </p:pic>
      <p:pic>
        <p:nvPicPr>
          <p:cNvPr id="5" name="Afbeelding 4"/>
          <p:cNvPicPr>
            <a:picLocks noChangeAspect="1"/>
          </p:cNvPicPr>
          <p:nvPr/>
        </p:nvPicPr>
        <p:blipFill rotWithShape="1">
          <a:blip r:embed="rId2"/>
          <a:srcRect b="48870"/>
          <a:stretch/>
        </p:blipFill>
        <p:spPr>
          <a:xfrm>
            <a:off x="0" y="0"/>
            <a:ext cx="12192000" cy="2478505"/>
          </a:xfrm>
          <a:prstGeom prst="rect">
            <a:avLst/>
          </a:prstGeom>
        </p:spPr>
      </p:pic>
      <p:pic>
        <p:nvPicPr>
          <p:cNvPr id="6" name="Afbeelding 5"/>
          <p:cNvPicPr>
            <a:picLocks noChangeAspect="1"/>
          </p:cNvPicPr>
          <p:nvPr/>
        </p:nvPicPr>
        <p:blipFill rotWithShape="1">
          <a:blip r:embed="rId2"/>
          <a:srcRect b="33233"/>
          <a:stretch/>
        </p:blipFill>
        <p:spPr>
          <a:xfrm>
            <a:off x="0" y="0"/>
            <a:ext cx="12192000" cy="3236495"/>
          </a:xfrm>
          <a:prstGeom prst="rect">
            <a:avLst/>
          </a:prstGeom>
        </p:spPr>
      </p:pic>
      <p:pic>
        <p:nvPicPr>
          <p:cNvPr id="7" name="Afbeelding 6"/>
          <p:cNvPicPr>
            <a:picLocks noChangeAspect="1"/>
          </p:cNvPicPr>
          <p:nvPr/>
        </p:nvPicPr>
        <p:blipFill>
          <a:blip r:embed="rId2"/>
          <a:stretch>
            <a:fillRect/>
          </a:stretch>
        </p:blipFill>
        <p:spPr>
          <a:xfrm>
            <a:off x="0" y="0"/>
            <a:ext cx="12192000" cy="4847422"/>
          </a:xfrm>
          <a:prstGeom prst="rect">
            <a:avLst/>
          </a:prstGeom>
        </p:spPr>
      </p:pic>
    </p:spTree>
    <p:extLst>
      <p:ext uri="{BB962C8B-B14F-4D97-AF65-F5344CB8AC3E}">
        <p14:creationId xmlns:p14="http://schemas.microsoft.com/office/powerpoint/2010/main" val="75523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a:t>
            </a:r>
          </a:p>
          <a:p>
            <a:r>
              <a:rPr lang="nl-NL" sz="2500" dirty="0" smtClean="0"/>
              <a:t>Het surplus bij marktevenwicht.</a:t>
            </a:r>
          </a:p>
          <a:p>
            <a:r>
              <a:rPr lang="nl-NL" sz="2500" dirty="0" smtClean="0"/>
              <a:t>Opgaves 2.17 t/m 2.23</a:t>
            </a:r>
            <a:endParaRPr lang="nl-NL" sz="2500" dirty="0" smtClean="0"/>
          </a:p>
          <a:p>
            <a:endParaRPr lang="nl-NL" sz="2500" dirty="0" smtClean="0"/>
          </a:p>
          <a:p>
            <a:endParaRPr lang="nl-NL" sz="2500" dirty="0" smtClean="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consumenten en producenten surplus.</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De welvaartstheorie zei: zolang de baten groter zijn dan de kosten zal door ruilen de welvaart toenemen.</a:t>
            </a:r>
          </a:p>
          <a:p>
            <a:r>
              <a:rPr lang="nl-NL" sz="2500" dirty="0" smtClean="0"/>
              <a:t>Vanaf de koper gezien: als de kosten voor het product lager zijn dan de baten van het product neemt zijn welvaart toe. Het verschil tussen deze kosten en baten noemen we het </a:t>
            </a:r>
            <a:r>
              <a:rPr lang="nl-NL" sz="2500" b="1" dirty="0" smtClean="0"/>
              <a:t>consumentensurplus.</a:t>
            </a:r>
          </a:p>
          <a:p>
            <a:r>
              <a:rPr lang="nl-NL" sz="2500" dirty="0" smtClean="0"/>
              <a:t>Stel de PS3 kost 300 euro in de winkel, en ik ben bereid er 400 euro voor te betalen. Dan zijn mijn baten 100 hoger dan mijn kosten (400-300) en heb ik een consumentensurplus van 100.</a:t>
            </a:r>
          </a:p>
          <a:p>
            <a:endParaRPr lang="nl-NL" sz="2500" dirty="0"/>
          </a:p>
        </p:txBody>
      </p:sp>
    </p:spTree>
    <p:extLst>
      <p:ext uri="{BB962C8B-B14F-4D97-AF65-F5344CB8AC3E}">
        <p14:creationId xmlns:p14="http://schemas.microsoft.com/office/powerpoint/2010/main" val="176359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consumenten en producenten surplus.</a:t>
            </a:r>
            <a:endParaRPr lang="nl-NL" dirty="0"/>
          </a:p>
        </p:txBody>
      </p:sp>
      <p:sp>
        <p:nvSpPr>
          <p:cNvPr id="3" name="Tijdelijke aanduiding voor inhoud 2"/>
          <p:cNvSpPr>
            <a:spLocks noGrp="1"/>
          </p:cNvSpPr>
          <p:nvPr>
            <p:ph idx="1"/>
          </p:nvPr>
        </p:nvSpPr>
        <p:spPr>
          <a:xfrm>
            <a:off x="168442" y="1780674"/>
            <a:ext cx="9105560" cy="5077325"/>
          </a:xfrm>
        </p:spPr>
        <p:txBody>
          <a:bodyPr>
            <a:normAutofit fontScale="92500" lnSpcReduction="10000"/>
          </a:bodyPr>
          <a:lstStyle/>
          <a:p>
            <a:r>
              <a:rPr lang="nl-NL" sz="2500" dirty="0" smtClean="0"/>
              <a:t>De welvaartstheorie zei: zolang de baten groter zijn dan de kosten zal door ruilen de welvaart toenemen.</a:t>
            </a:r>
          </a:p>
          <a:p>
            <a:r>
              <a:rPr lang="nl-NL" sz="2500" dirty="0" smtClean="0"/>
              <a:t>Vanaf de verkoper gezien: als de leveringsbereidheid voor het produceren van het product lager zijn dan de baten van het verkopen van het product neemt zijn welvaart toe. Het verschil tussen deze leveringsbereidheid en baten noemen we het </a:t>
            </a:r>
            <a:r>
              <a:rPr lang="nl-NL" sz="2500" b="1" dirty="0" smtClean="0"/>
              <a:t>producenten surplus.</a:t>
            </a:r>
          </a:p>
          <a:p>
            <a:r>
              <a:rPr lang="nl-NL" sz="2500" dirty="0" smtClean="0"/>
              <a:t>Stel de PS3 kost 300 euro in de winkel, vanaf 150 euro is de producent bereid het product te verkopen. Het producten surplus is baten – kosten (300 -150) = 150.</a:t>
            </a:r>
          </a:p>
          <a:p>
            <a:r>
              <a:rPr lang="nl-NL" sz="2500" dirty="0" smtClean="0"/>
              <a:t>Hiermee gaan we oefen.</a:t>
            </a:r>
          </a:p>
          <a:p>
            <a:r>
              <a:rPr lang="nl-NL" sz="2500" b="1" dirty="0" smtClean="0"/>
              <a:t>De leveringsbereidheid is gelijk aan de Gemiddelde Variabele kosten.</a:t>
            </a:r>
            <a:endParaRPr lang="nl-NL" sz="2500" b="1" dirty="0"/>
          </a:p>
        </p:txBody>
      </p:sp>
    </p:spTree>
    <p:extLst>
      <p:ext uri="{BB962C8B-B14F-4D97-AF65-F5344CB8AC3E}">
        <p14:creationId xmlns:p14="http://schemas.microsoft.com/office/powerpoint/2010/main" val="382777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misvatting en van individueel naar totaal.</a:t>
            </a:r>
            <a:endParaRPr lang="nl-NL" dirty="0"/>
          </a:p>
        </p:txBody>
      </p:sp>
      <p:sp>
        <p:nvSpPr>
          <p:cNvPr id="3" name="Tijdelijke aanduiding voor inhoud 2"/>
          <p:cNvSpPr>
            <a:spLocks noGrp="1"/>
          </p:cNvSpPr>
          <p:nvPr>
            <p:ph idx="1"/>
          </p:nvPr>
        </p:nvSpPr>
        <p:spPr/>
        <p:txBody>
          <a:bodyPr>
            <a:normAutofit/>
          </a:bodyPr>
          <a:lstStyle/>
          <a:p>
            <a:r>
              <a:rPr lang="nl-NL" sz="2500" dirty="0" smtClean="0"/>
              <a:t>Het producentensurplus = niet gelijk aan de winst.</a:t>
            </a:r>
          </a:p>
          <a:p>
            <a:r>
              <a:rPr lang="nl-NL" sz="2500" dirty="0" smtClean="0"/>
              <a:t>Het is verschil tussen de leveringsbereidheid en prijs van het product.</a:t>
            </a:r>
          </a:p>
          <a:p>
            <a:r>
              <a:rPr lang="nl-NL" sz="2500" dirty="0" smtClean="0"/>
              <a:t>Ook wel het verschil tussen de GVK en de Prijs.</a:t>
            </a:r>
          </a:p>
          <a:p>
            <a:r>
              <a:rPr lang="nl-NL" sz="2500" dirty="0" smtClean="0"/>
              <a:t>Van het producentensurplus moet nog wel de constante kosten afgehaald worden.</a:t>
            </a:r>
            <a:endParaRPr lang="nl-NL" sz="2500" dirty="0"/>
          </a:p>
        </p:txBody>
      </p:sp>
    </p:spTree>
    <p:extLst>
      <p:ext uri="{BB962C8B-B14F-4D97-AF65-F5344CB8AC3E}">
        <p14:creationId xmlns:p14="http://schemas.microsoft.com/office/powerpoint/2010/main" val="643079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misvatting en van individueel naar totaal.</a:t>
            </a:r>
            <a:endParaRPr lang="nl-NL" dirty="0"/>
          </a:p>
        </p:txBody>
      </p:sp>
      <p:sp>
        <p:nvSpPr>
          <p:cNvPr id="3" name="Tijdelijke aanduiding voor inhoud 2"/>
          <p:cNvSpPr>
            <a:spLocks noGrp="1"/>
          </p:cNvSpPr>
          <p:nvPr>
            <p:ph idx="1"/>
          </p:nvPr>
        </p:nvSpPr>
        <p:spPr>
          <a:xfrm>
            <a:off x="677334" y="1744579"/>
            <a:ext cx="8596668" cy="4920916"/>
          </a:xfrm>
        </p:spPr>
        <p:txBody>
          <a:bodyPr>
            <a:normAutofit fontScale="92500" lnSpcReduction="10000"/>
          </a:bodyPr>
          <a:lstStyle/>
          <a:p>
            <a:r>
              <a:rPr lang="nl-NL" sz="2500" dirty="0" smtClean="0"/>
              <a:t>Om van het individuele surplus naar het totale surplus te gaan moeten we de surplus van alle individuen bij elkaar optellen.</a:t>
            </a:r>
          </a:p>
          <a:p>
            <a:r>
              <a:rPr lang="nl-NL" sz="2500" dirty="0" smtClean="0"/>
              <a:t>Dat is kapot veel werk en kan veel sneller.</a:t>
            </a:r>
          </a:p>
          <a:p>
            <a:r>
              <a:rPr lang="nl-NL" sz="2500" dirty="0" smtClean="0"/>
              <a:t>Namelijk de totale betalingsbereidheid van consumenten is weergegeven in de vraagfunctie. (</a:t>
            </a:r>
            <a:r>
              <a:rPr lang="nl-NL" sz="2500" dirty="0" err="1" smtClean="0"/>
              <a:t>Qv</a:t>
            </a:r>
            <a:r>
              <a:rPr lang="nl-NL" sz="2500" dirty="0" smtClean="0"/>
              <a:t>)</a:t>
            </a:r>
          </a:p>
          <a:p>
            <a:r>
              <a:rPr lang="nl-NL" sz="2500" dirty="0" smtClean="0"/>
              <a:t>Tenslotte de </a:t>
            </a:r>
            <a:r>
              <a:rPr lang="nl-NL" sz="2500" dirty="0" err="1" smtClean="0"/>
              <a:t>Qv</a:t>
            </a:r>
            <a:r>
              <a:rPr lang="nl-NL" sz="2500" dirty="0" smtClean="0"/>
              <a:t> functie geeft bij elke prijs de hoeveelheid vraag weer.</a:t>
            </a:r>
          </a:p>
          <a:p>
            <a:r>
              <a:rPr lang="nl-NL" sz="2500" dirty="0" smtClean="0"/>
              <a:t>De totale leveringsbereidheid is weergeven in de aanbodsfunctie (</a:t>
            </a:r>
            <a:r>
              <a:rPr lang="nl-NL" sz="2500" dirty="0" err="1" smtClean="0"/>
              <a:t>Qa</a:t>
            </a:r>
            <a:r>
              <a:rPr lang="nl-NL" sz="2500" dirty="0" smtClean="0"/>
              <a:t>)</a:t>
            </a:r>
          </a:p>
          <a:p>
            <a:r>
              <a:rPr lang="nl-NL" sz="2500" dirty="0" smtClean="0"/>
              <a:t>Tenslotte de </a:t>
            </a:r>
            <a:r>
              <a:rPr lang="nl-NL" sz="2500" dirty="0" err="1" smtClean="0"/>
              <a:t>Qa</a:t>
            </a:r>
            <a:r>
              <a:rPr lang="nl-NL" sz="2500" dirty="0" smtClean="0"/>
              <a:t> functie geeft bij elke de hoeveelheid aangeboden producten weer.</a:t>
            </a:r>
          </a:p>
          <a:p>
            <a:endParaRPr lang="nl-NL" sz="2500" dirty="0"/>
          </a:p>
        </p:txBody>
      </p:sp>
    </p:spTree>
    <p:extLst>
      <p:ext uri="{BB962C8B-B14F-4D97-AF65-F5344CB8AC3E}">
        <p14:creationId xmlns:p14="http://schemas.microsoft.com/office/powerpoint/2010/main" val="118770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178969" y="-1"/>
            <a:ext cx="8760493" cy="6808673"/>
          </a:xfrm>
          <a:prstGeom prst="rect">
            <a:avLst/>
          </a:prstGeom>
        </p:spPr>
      </p:pic>
    </p:spTree>
    <p:extLst>
      <p:ext uri="{BB962C8B-B14F-4D97-AF65-F5344CB8AC3E}">
        <p14:creationId xmlns:p14="http://schemas.microsoft.com/office/powerpoint/2010/main" val="4259203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7267074" cy="6893205"/>
          </a:xfrm>
          <a:prstGeom prst="rect">
            <a:avLst/>
          </a:prstGeom>
        </p:spPr>
      </p:pic>
    </p:spTree>
    <p:extLst>
      <p:ext uri="{BB962C8B-B14F-4D97-AF65-F5344CB8AC3E}">
        <p14:creationId xmlns:p14="http://schemas.microsoft.com/office/powerpoint/2010/main" val="420955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a:t>
            </a:r>
            <a:r>
              <a:rPr lang="nl-NL" dirty="0" smtClean="0"/>
              <a:t>opgave 2.17 </a:t>
            </a:r>
            <a:r>
              <a:rPr lang="nl-NL" dirty="0" err="1" smtClean="0"/>
              <a:t>tm</a:t>
            </a:r>
            <a:r>
              <a:rPr lang="nl-NL" dirty="0" smtClean="0"/>
              <a:t> 2.21</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a:t>
            </a:r>
            <a:r>
              <a:rPr lang="nl-NL" sz="2500" dirty="0" smtClean="0"/>
              <a:t>minuten de tijd.</a:t>
            </a:r>
          </a:p>
          <a:p>
            <a:r>
              <a:rPr lang="nl-NL" sz="2500" dirty="0" smtClean="0"/>
              <a:t>Eerste 4 minuten zelfstandig aan de slag.</a:t>
            </a:r>
          </a:p>
          <a:p>
            <a:r>
              <a:rPr lang="nl-NL" sz="2500" dirty="0" smtClean="0"/>
              <a:t>Lees de bijbehorende stukken theorie</a:t>
            </a:r>
          </a:p>
          <a:p>
            <a:r>
              <a:rPr lang="nl-NL" sz="2500" dirty="0" smtClean="0"/>
              <a:t>Eerder klaar? </a:t>
            </a:r>
            <a:r>
              <a:rPr lang="nl-NL" sz="2500" dirty="0" smtClean="0"/>
              <a:t>Verder met opgaves 2.22 en 2.23</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256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256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08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8" y="192562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9229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807</TotalTime>
  <Words>575</Words>
  <Application>Microsoft Office PowerPoint</Application>
  <PresentationFormat>Breedbeeld</PresentationFormat>
  <Paragraphs>79</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Trebuchet MS</vt:lpstr>
      <vt:lpstr>Wingdings 3</vt:lpstr>
      <vt:lpstr>Facet</vt:lpstr>
      <vt:lpstr>Welkom VWO 5.</vt:lpstr>
      <vt:lpstr>Agenda:</vt:lpstr>
      <vt:lpstr>Het consumenten en producenten surplus.</vt:lpstr>
      <vt:lpstr>Het consumenten en producenten surplus.</vt:lpstr>
      <vt:lpstr>1 misvatting en van individueel naar totaal.</vt:lpstr>
      <vt:lpstr>1 misvatting en van individueel naar totaal.</vt:lpstr>
      <vt:lpstr>PowerPoint-presentatie</vt:lpstr>
      <vt:lpstr>PowerPoint-presentatie</vt:lpstr>
      <vt:lpstr>maak opgave 2.17 tm 2.21</vt:lpstr>
      <vt:lpstr>PowerPoint-presentatie</vt:lpstr>
      <vt:lpstr>PowerPoint-presentatie</vt:lpstr>
      <vt:lpstr>Wat hebben we gezien.</vt:lpstr>
      <vt:lpstr>De arbeidsmarkt</vt:lpstr>
      <vt:lpstr>maak opgave 2.22 t/m 2.24</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111</cp:revision>
  <dcterms:created xsi:type="dcterms:W3CDTF">2017-08-27T09:00:36Z</dcterms:created>
  <dcterms:modified xsi:type="dcterms:W3CDTF">2017-10-08T09:42:08Z</dcterms:modified>
</cp:coreProperties>
</file>